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45"/>
  </p:notesMasterIdLst>
  <p:sldIdLst>
    <p:sldId id="470" r:id="rId11"/>
    <p:sldId id="353" r:id="rId12"/>
    <p:sldId id="471" r:id="rId13"/>
    <p:sldId id="472" r:id="rId14"/>
    <p:sldId id="495" r:id="rId15"/>
    <p:sldId id="519" r:id="rId16"/>
    <p:sldId id="498" r:id="rId17"/>
    <p:sldId id="499" r:id="rId18"/>
    <p:sldId id="500" r:id="rId19"/>
    <p:sldId id="501" r:id="rId20"/>
    <p:sldId id="502" r:id="rId21"/>
    <p:sldId id="503" r:id="rId22"/>
    <p:sldId id="504" r:id="rId23"/>
    <p:sldId id="505" r:id="rId24"/>
    <p:sldId id="506" r:id="rId25"/>
    <p:sldId id="507" r:id="rId26"/>
    <p:sldId id="496" r:id="rId27"/>
    <p:sldId id="520" r:id="rId28"/>
    <p:sldId id="521" r:id="rId29"/>
    <p:sldId id="508" r:id="rId30"/>
    <p:sldId id="509" r:id="rId31"/>
    <p:sldId id="511" r:id="rId32"/>
    <p:sldId id="514" r:id="rId33"/>
    <p:sldId id="510" r:id="rId34"/>
    <p:sldId id="512" r:id="rId35"/>
    <p:sldId id="513" r:id="rId36"/>
    <p:sldId id="515" r:id="rId37"/>
    <p:sldId id="516" r:id="rId38"/>
    <p:sldId id="517" r:id="rId39"/>
    <p:sldId id="518" r:id="rId40"/>
    <p:sldId id="497" r:id="rId41"/>
    <p:sldId id="523" r:id="rId42"/>
    <p:sldId id="524" r:id="rId43"/>
    <p:sldId id="297" r:id="rId44"/>
  </p:sldIdLst>
  <p:sldSz cx="12190413" cy="6859588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ABE2"/>
    <a:srgbClr val="E4F3F6"/>
    <a:srgbClr val="D3794E"/>
    <a:srgbClr val="3F9CA1"/>
    <a:srgbClr val="60C0BE"/>
    <a:srgbClr val="9EA383"/>
    <a:srgbClr val="EF919E"/>
    <a:srgbClr val="BFCDAB"/>
    <a:srgbClr val="F2A4B0"/>
    <a:srgbClr val="C9D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 autoAdjust="0"/>
    <p:restoredTop sz="97778" autoAdjust="0"/>
  </p:normalViewPr>
  <p:slideViewPr>
    <p:cSldViewPr snapToGrid="0" showGuides="1">
      <p:cViewPr varScale="1">
        <p:scale>
          <a:sx n="73" d="100"/>
          <a:sy n="73" d="100"/>
        </p:scale>
        <p:origin x="66" y="36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gs" Target="tags/tag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3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5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6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6/25/2021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25/6/2021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286258E-6DE7-4196-88E2-FA48E7C34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964F19BD-4F91-4B05-85EE-CE7BDCADE545}"/>
              </a:ext>
            </a:extLst>
          </p:cNvPr>
          <p:cNvGrpSpPr/>
          <p:nvPr/>
        </p:nvGrpSpPr>
        <p:grpSpPr>
          <a:xfrm>
            <a:off x="4967399" y="1121681"/>
            <a:ext cx="2276928" cy="1077233"/>
            <a:chOff x="5591515" y="1114424"/>
            <a:chExt cx="2276928" cy="1077233"/>
          </a:xfrm>
          <a:blipFill>
            <a:blip r:embed="rId4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C5B0380B-1D15-4F25-B7EA-6FDEF21499D1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2958E91-CA46-430B-947F-3238EE30EE14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5A58AE26-CD04-4F48-8729-A8AAFBF387D8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6B0D573E-0B6A-4DF6-A488-E1A0F321BAC2}"/>
              </a:ext>
            </a:extLst>
          </p:cNvPr>
          <p:cNvGrpSpPr/>
          <p:nvPr/>
        </p:nvGrpSpPr>
        <p:grpSpPr>
          <a:xfrm flipV="1">
            <a:off x="4967399" y="4036331"/>
            <a:ext cx="2271552" cy="1300753"/>
            <a:chOff x="5591515" y="1106804"/>
            <a:chExt cx="2271552" cy="1300753"/>
          </a:xfrm>
          <a:blipFill>
            <a:blip r:embed="rId4"/>
            <a:stretch>
              <a:fillRect/>
            </a:stretch>
          </a:blip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E69F1AC8-0026-434E-B576-88078EAB075E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E87F4A59-2A54-43C2-986B-FEBC374436AF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D136CDCE-F3C6-42D2-88A5-54035284C2FB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4" name="TextBox 4">
            <a:extLst>
              <a:ext uri="{FF2B5EF4-FFF2-40B4-BE49-F238E27FC236}">
                <a16:creationId xmlns:a16="http://schemas.microsoft.com/office/drawing/2014/main" xmlns="" id="{886642FD-EA15-4B64-A729-CAE3F91D4AEA}"/>
              </a:ext>
            </a:extLst>
          </p:cNvPr>
          <p:cNvSpPr txBox="1"/>
          <p:nvPr/>
        </p:nvSpPr>
        <p:spPr>
          <a:xfrm>
            <a:off x="2602705" y="3326491"/>
            <a:ext cx="6877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64ABE2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D</a:t>
            </a:r>
            <a:r>
              <a:rPr lang="en-US" altLang="zh-CN" sz="4400" dirty="0">
                <a:solidFill>
                  <a:srgbClr val="64ABE2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igital </a:t>
            </a:r>
            <a:r>
              <a:rPr lang="en-US" altLang="zh-TW" sz="4400" dirty="0">
                <a:solidFill>
                  <a:srgbClr val="64ABE2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I</a:t>
            </a:r>
            <a:r>
              <a:rPr lang="en-US" altLang="zh-CN" sz="4400" dirty="0">
                <a:solidFill>
                  <a:srgbClr val="64ABE2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mage </a:t>
            </a:r>
            <a:r>
              <a:rPr lang="en-US" altLang="zh-TW" sz="4400" dirty="0">
                <a:solidFill>
                  <a:srgbClr val="64ABE2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P</a:t>
            </a:r>
            <a:r>
              <a:rPr lang="en-US" altLang="zh-CN" sz="4400" dirty="0">
                <a:solidFill>
                  <a:srgbClr val="64ABE2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rocessing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xmlns="" id="{95D0F70C-90AA-4030-90B2-7FA5AC27642A}"/>
              </a:ext>
            </a:extLst>
          </p:cNvPr>
          <p:cNvSpPr txBox="1"/>
          <p:nvPr/>
        </p:nvSpPr>
        <p:spPr>
          <a:xfrm>
            <a:off x="1968837" y="2053154"/>
            <a:ext cx="8267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solidFill>
                  <a:srgbClr val="64ABE2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影像處理概論</a:t>
            </a:r>
            <a:endParaRPr lang="en-US" altLang="zh-CN" sz="8000" dirty="0">
              <a:solidFill>
                <a:srgbClr val="64ABE2"/>
              </a:solidFill>
              <a:latin typeface="Century Gothic" panose="020B0502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9FED31B9-2C6D-47AC-A23A-D96AB7E74C59}"/>
              </a:ext>
            </a:extLst>
          </p:cNvPr>
          <p:cNvSpPr txBox="1"/>
          <p:nvPr/>
        </p:nvSpPr>
        <p:spPr>
          <a:xfrm>
            <a:off x="4900007" y="4113895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第八組</a:t>
            </a:r>
            <a:endParaRPr lang="en-US" altLang="zh-TW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algn="ctr"/>
            <a:r>
              <a:rPr lang="en-US" altLang="zh-TW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B10856012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  吳明軒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B10856025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  王郁晴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algn="ctr"/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指導老師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: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蔡正發 老師</a:t>
            </a:r>
          </a:p>
        </p:txBody>
      </p:sp>
    </p:spTree>
    <p:extLst>
      <p:ext uri="{BB962C8B-B14F-4D97-AF65-F5344CB8AC3E}">
        <p14:creationId xmlns:p14="http://schemas.microsoft.com/office/powerpoint/2010/main" val="14624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536113"/>
            <a:ext cx="615553" cy="18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中值濾波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3C6BB7E6-61FD-4845-8002-3D979A36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95" y="334271"/>
            <a:ext cx="5274310" cy="309552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4D8B51C1-6241-450C-A4F9-65A61DA2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296" y="3429794"/>
            <a:ext cx="5274310" cy="3223645"/>
          </a:xfrm>
          <a:prstGeom prst="rect">
            <a:avLst/>
          </a:prstGeom>
        </p:spPr>
      </p:pic>
      <p:sp>
        <p:nvSpPr>
          <p:cNvPr id="17" name="文本框 11">
            <a:extLst>
              <a:ext uri="{FF2B5EF4-FFF2-40B4-BE49-F238E27FC236}">
                <a16:creationId xmlns:a16="http://schemas.microsoft.com/office/drawing/2014/main" xmlns="" id="{007320D0-5E44-4F2F-B0B5-6825F7D5B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3168184"/>
            <a:ext cx="33590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遮罩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:3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1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536114"/>
            <a:ext cx="615553" cy="18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均值濾波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3C6BB7E6-61FD-4845-8002-3D979A36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95" y="334271"/>
            <a:ext cx="5274310" cy="3095523"/>
          </a:xfrm>
          <a:prstGeom prst="rect">
            <a:avLst/>
          </a:prstGeom>
        </p:spPr>
      </p:pic>
      <p:sp>
        <p:nvSpPr>
          <p:cNvPr id="17" name="文本框 11">
            <a:extLst>
              <a:ext uri="{FF2B5EF4-FFF2-40B4-BE49-F238E27FC236}">
                <a16:creationId xmlns:a16="http://schemas.microsoft.com/office/drawing/2014/main" xmlns="" id="{007320D0-5E44-4F2F-B0B5-6825F7D5B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3168184"/>
            <a:ext cx="33590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遮罩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:3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F3FEA9D2-6A68-46A5-8DF4-923A5AEA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295" y="3454313"/>
            <a:ext cx="5269667" cy="32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536114"/>
            <a:ext cx="615553" cy="18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高斯濾波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3C6BB7E6-61FD-4845-8002-3D979A36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95" y="334271"/>
            <a:ext cx="5274310" cy="3095523"/>
          </a:xfrm>
          <a:prstGeom prst="rect">
            <a:avLst/>
          </a:prstGeom>
        </p:spPr>
      </p:pic>
      <p:sp>
        <p:nvSpPr>
          <p:cNvPr id="17" name="文本框 11">
            <a:extLst>
              <a:ext uri="{FF2B5EF4-FFF2-40B4-BE49-F238E27FC236}">
                <a16:creationId xmlns:a16="http://schemas.microsoft.com/office/drawing/2014/main" xmlns="" id="{007320D0-5E44-4F2F-B0B5-6825F7D5B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3168184"/>
            <a:ext cx="33590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遮罩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:3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高斯濾波參數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sigma:1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CDE9BB2B-031C-48A4-B5E0-E6FC7658C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296" y="3435556"/>
            <a:ext cx="5274310" cy="32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972130"/>
            <a:ext cx="615553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侵蝕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xmlns="" id="{007320D0-5E44-4F2F-B0B5-6825F7D5B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3072843"/>
            <a:ext cx="33590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遮罩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:3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侵蝕次數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:3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6E848612-DD3F-4664-96C8-FED26F1FF2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7296" y="423949"/>
            <a:ext cx="4920470" cy="30000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ECEDF54E-6D37-4212-B8A0-A4855C490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296" y="3442175"/>
            <a:ext cx="4920470" cy="322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0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972130"/>
            <a:ext cx="615553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膨脹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xmlns="" id="{007320D0-5E44-4F2F-B0B5-6825F7D5B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3072843"/>
            <a:ext cx="33590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遮罩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:3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膨脹次數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:3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6E848612-DD3F-4664-96C8-FED26F1FF2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7296" y="423949"/>
            <a:ext cx="4920470" cy="30000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A9A55176-6E57-421D-AFC6-9B6019308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825" y="3420584"/>
            <a:ext cx="4920470" cy="322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1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972129"/>
            <a:ext cx="615553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銳化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68348D86-BB12-43D8-B18F-A1AECF610A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8051" y="459899"/>
            <a:ext cx="5274310" cy="2969895"/>
          </a:xfrm>
          <a:prstGeom prst="rect">
            <a:avLst/>
          </a:prstGeom>
        </p:spPr>
      </p:pic>
      <p:sp>
        <p:nvSpPr>
          <p:cNvPr id="13" name="文本框 11">
            <a:extLst>
              <a:ext uri="{FF2B5EF4-FFF2-40B4-BE49-F238E27FC236}">
                <a16:creationId xmlns:a16="http://schemas.microsoft.com/office/drawing/2014/main" xmlns="" id="{1B272097-97D6-4FE7-970B-DF1C2A0C4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2761814"/>
            <a:ext cx="3359066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高斯濾波參數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sigma:100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融合比例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1:1.5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融合比例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2:0.5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偏差參數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:0</a:t>
            </a:r>
          </a:p>
          <a:p>
            <a:pPr eaLnBrk="1" hangingPunct="1"/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98765879-FE39-4B80-8991-073AD298E6F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58051" y="3454312"/>
            <a:ext cx="5274310" cy="30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536113"/>
            <a:ext cx="615553" cy="18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smtClean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邊緣偵測</a:t>
            </a:r>
            <a:endParaRPr lang="en-US" altLang="zh-TW" sz="2800" b="1" spc="600" smtClean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68348D86-BB12-43D8-B18F-A1AECF610A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8051" y="459899"/>
            <a:ext cx="5274310" cy="2969895"/>
          </a:xfrm>
          <a:prstGeom prst="rect">
            <a:avLst/>
          </a:prstGeom>
        </p:spPr>
      </p:pic>
      <p:sp>
        <p:nvSpPr>
          <p:cNvPr id="13" name="文本框 11">
            <a:extLst>
              <a:ext uri="{FF2B5EF4-FFF2-40B4-BE49-F238E27FC236}">
                <a16:creationId xmlns:a16="http://schemas.microsoft.com/office/drawing/2014/main" xmlns="" id="{1B272097-97D6-4FE7-970B-DF1C2A0C4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2761814"/>
            <a:ext cx="33590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臨界值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1:30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臨界值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2:70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5EAD4ABF-BA44-495B-B78F-A7BA816C14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58051" y="3454311"/>
            <a:ext cx="527431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E6B6DE5-5D7C-4F39-A733-2C04886C2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1DF378F-D914-409A-9D18-D1DE70057980}"/>
              </a:ext>
            </a:extLst>
          </p:cNvPr>
          <p:cNvSpPr/>
          <p:nvPr/>
        </p:nvSpPr>
        <p:spPr>
          <a:xfrm>
            <a:off x="5030522" y="2709737"/>
            <a:ext cx="434931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5400" b="1" noProof="1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程式碼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BE07D4E2-19B7-401C-BDE1-C29F29CE121C}"/>
              </a:ext>
            </a:extLst>
          </p:cNvPr>
          <p:cNvGrpSpPr/>
          <p:nvPr/>
        </p:nvGrpSpPr>
        <p:grpSpPr>
          <a:xfrm>
            <a:off x="2547398" y="1156566"/>
            <a:ext cx="2105976" cy="1077233"/>
            <a:chOff x="5591515" y="1114424"/>
            <a:chExt cx="2276928" cy="1077233"/>
          </a:xfrm>
          <a:blipFill>
            <a:blip r:embed="rId5"/>
            <a:stretch>
              <a:fillRect/>
            </a:stretch>
          </a:blip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CABF08DF-721A-411A-ABA5-7947F7170251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69D55475-9ACD-4CDA-A60F-DC0310628699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E11D3814-CCF3-4479-8E3B-55D514C85CEA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17798C95-1E50-4320-9D9F-975DC79E6804}"/>
              </a:ext>
            </a:extLst>
          </p:cNvPr>
          <p:cNvGrpSpPr/>
          <p:nvPr/>
        </p:nvGrpSpPr>
        <p:grpSpPr>
          <a:xfrm flipV="1">
            <a:off x="2547196" y="3080615"/>
            <a:ext cx="2101004" cy="1300753"/>
            <a:chOff x="5591515" y="1106804"/>
            <a:chExt cx="2271552" cy="1300753"/>
          </a:xfrm>
          <a:blipFill>
            <a:blip r:embed="rId5"/>
            <a:stretch>
              <a:fillRect/>
            </a:stretch>
          </a:blip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F2044748-C9C7-4913-9BDE-43D3FB152AC3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358B371B-6DA4-474B-807D-E69638AD7573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EE96F329-0B5F-476E-A71C-74701FD1DEE1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26" name="MH_Others_1">
            <a:extLst>
              <a:ext uri="{FF2B5EF4-FFF2-40B4-BE49-F238E27FC236}">
                <a16:creationId xmlns:a16="http://schemas.microsoft.com/office/drawing/2014/main" xmlns="" id="{F89F64FD-B5DE-4A48-B2D0-3E2945B488D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97307" y="2125446"/>
            <a:ext cx="1107996" cy="1107996"/>
          </a:xfrm>
          <a:prstGeom prst="rect">
            <a:avLst/>
          </a:prstGeom>
          <a:noFill/>
        </p:spPr>
        <p:txBody>
          <a:bodyPr vert="horz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7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TW" sz="7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7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Others_2">
            <a:extLst>
              <a:ext uri="{FF2B5EF4-FFF2-40B4-BE49-F238E27FC236}">
                <a16:creationId xmlns:a16="http://schemas.microsoft.com/office/drawing/2014/main" xmlns="" id="{483B74DF-C197-43D4-829D-44B4C8D282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3008660" y="2510167"/>
            <a:ext cx="2151063" cy="33855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2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THIRD</a:t>
            </a:r>
            <a:endParaRPr lang="zh-CN" altLang="en-US" sz="2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6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536114"/>
            <a:ext cx="615553" cy="18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介面設計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CC1BE4D8-7463-4D1E-92F5-FA131AB0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06" y="1405449"/>
            <a:ext cx="806880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536114"/>
            <a:ext cx="615553" cy="18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介面設計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D1C527C8-C1C1-4DAF-AEAE-AE657EAF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489" y="1438791"/>
            <a:ext cx="829743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5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17F64D8B-2521-46A5-BEE5-6B932B8F0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CACF51A7-677C-41C7-96FA-BAAE084C279F}"/>
              </a:ext>
            </a:extLst>
          </p:cNvPr>
          <p:cNvGrpSpPr/>
          <p:nvPr/>
        </p:nvGrpSpPr>
        <p:grpSpPr>
          <a:xfrm>
            <a:off x="5238043" y="1572307"/>
            <a:ext cx="4521907" cy="663864"/>
            <a:chOff x="1491415" y="2381173"/>
            <a:chExt cx="4987583" cy="732230"/>
          </a:xfrm>
          <a:blipFill>
            <a:blip r:embed="rId6"/>
            <a:stretch>
              <a:fillRect/>
            </a:stretch>
          </a:blipFill>
        </p:grpSpPr>
        <p:sp>
          <p:nvSpPr>
            <p:cNvPr id="27" name="_14">
              <a:extLst>
                <a:ext uri="{FF2B5EF4-FFF2-40B4-BE49-F238E27FC236}">
                  <a16:creationId xmlns:a16="http://schemas.microsoft.com/office/drawing/2014/main" xmlns="" id="{99398E46-4E7F-421B-8E73-729E117BB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415" y="2381173"/>
              <a:ext cx="1123680" cy="732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zh-CN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242B0A0A-E4CE-4919-960B-EA1B8E2CCBEC}"/>
                </a:ext>
              </a:extLst>
            </p:cNvPr>
            <p:cNvSpPr/>
            <p:nvPr/>
          </p:nvSpPr>
          <p:spPr bwMode="auto">
            <a:xfrm>
              <a:off x="2952771" y="2450170"/>
              <a:ext cx="3526227" cy="549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/>
              <a:r>
                <a:rPr lang="zh-TW" altLang="zh-TW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程式介紹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E1A72156-B854-4943-941A-F0A25294FF0A}"/>
              </a:ext>
            </a:extLst>
          </p:cNvPr>
          <p:cNvGrpSpPr/>
          <p:nvPr/>
        </p:nvGrpSpPr>
        <p:grpSpPr>
          <a:xfrm>
            <a:off x="5238043" y="2501629"/>
            <a:ext cx="4521907" cy="663864"/>
            <a:chOff x="1491415" y="2381173"/>
            <a:chExt cx="4987583" cy="732230"/>
          </a:xfrm>
          <a:blipFill>
            <a:blip r:embed="rId6"/>
            <a:stretch>
              <a:fillRect/>
            </a:stretch>
          </a:blipFill>
        </p:grpSpPr>
        <p:sp>
          <p:nvSpPr>
            <p:cNvPr id="31" name="_14">
              <a:extLst>
                <a:ext uri="{FF2B5EF4-FFF2-40B4-BE49-F238E27FC236}">
                  <a16:creationId xmlns:a16="http://schemas.microsoft.com/office/drawing/2014/main" xmlns="" id="{A04755FD-0BF0-4C4E-82D2-F62CD65847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415" y="2381173"/>
              <a:ext cx="1123680" cy="732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zh-CN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F31DFCDB-6B26-476D-9A15-538C116DEF7C}"/>
                </a:ext>
              </a:extLst>
            </p:cNvPr>
            <p:cNvSpPr/>
            <p:nvPr/>
          </p:nvSpPr>
          <p:spPr bwMode="auto">
            <a:xfrm>
              <a:off x="2952771" y="2450170"/>
              <a:ext cx="3526227" cy="549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/>
              <a:r>
                <a:rPr lang="zh-TW" altLang="zh-TW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程式功能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239E590C-C09C-4E90-AD3E-25929F6B9E52}"/>
              </a:ext>
            </a:extLst>
          </p:cNvPr>
          <p:cNvGrpSpPr/>
          <p:nvPr/>
        </p:nvGrpSpPr>
        <p:grpSpPr>
          <a:xfrm>
            <a:off x="5238043" y="3430951"/>
            <a:ext cx="4521907" cy="663864"/>
            <a:chOff x="1491415" y="2381173"/>
            <a:chExt cx="4987583" cy="732230"/>
          </a:xfrm>
          <a:blipFill>
            <a:blip r:embed="rId6"/>
            <a:stretch>
              <a:fillRect/>
            </a:stretch>
          </a:blipFill>
        </p:grpSpPr>
        <p:sp>
          <p:nvSpPr>
            <p:cNvPr id="34" name="_14">
              <a:extLst>
                <a:ext uri="{FF2B5EF4-FFF2-40B4-BE49-F238E27FC236}">
                  <a16:creationId xmlns:a16="http://schemas.microsoft.com/office/drawing/2014/main" xmlns="" id="{2D39BB5B-276A-40BC-996D-A73034C2E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415" y="2381173"/>
              <a:ext cx="1123680" cy="732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zh-CN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FFDD018F-D506-4AA5-9619-1480B96B55CE}"/>
                </a:ext>
              </a:extLst>
            </p:cNvPr>
            <p:cNvSpPr/>
            <p:nvPr/>
          </p:nvSpPr>
          <p:spPr bwMode="auto">
            <a:xfrm>
              <a:off x="2952771" y="2450170"/>
              <a:ext cx="3526227" cy="549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/>
              <a:r>
                <a:rPr lang="zh-TW" altLang="zh-TW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程式碼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E82E6361-C793-45B0-A8C5-FB0E82571478}"/>
              </a:ext>
            </a:extLst>
          </p:cNvPr>
          <p:cNvGrpSpPr/>
          <p:nvPr/>
        </p:nvGrpSpPr>
        <p:grpSpPr>
          <a:xfrm>
            <a:off x="5238043" y="4360274"/>
            <a:ext cx="4521907" cy="663864"/>
            <a:chOff x="1491415" y="2381173"/>
            <a:chExt cx="4987583" cy="732230"/>
          </a:xfrm>
          <a:blipFill>
            <a:blip r:embed="rId6"/>
            <a:stretch>
              <a:fillRect/>
            </a:stretch>
          </a:blipFill>
        </p:grpSpPr>
        <p:sp>
          <p:nvSpPr>
            <p:cNvPr id="37" name="_14">
              <a:extLst>
                <a:ext uri="{FF2B5EF4-FFF2-40B4-BE49-F238E27FC236}">
                  <a16:creationId xmlns:a16="http://schemas.microsoft.com/office/drawing/2014/main" xmlns="" id="{A6C958D8-E982-4B8D-90BD-987F65509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415" y="2381173"/>
              <a:ext cx="1123680" cy="732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zh-CN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D1E74AE8-B8EE-43B3-94A6-9F11C414FE05}"/>
                </a:ext>
              </a:extLst>
            </p:cNvPr>
            <p:cNvSpPr/>
            <p:nvPr/>
          </p:nvSpPr>
          <p:spPr bwMode="auto">
            <a:xfrm>
              <a:off x="2952771" y="2450170"/>
              <a:ext cx="3526227" cy="549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50000"/>
                </a:spcBef>
              </a:pPr>
              <a:r>
                <a:rPr lang="zh-TW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CC2CAF69-2E42-4E48-89D8-DB74030CD590}"/>
              </a:ext>
            </a:extLst>
          </p:cNvPr>
          <p:cNvGrpSpPr/>
          <p:nvPr/>
        </p:nvGrpSpPr>
        <p:grpSpPr>
          <a:xfrm>
            <a:off x="2547398" y="1156566"/>
            <a:ext cx="2105976" cy="1077233"/>
            <a:chOff x="5591515" y="1114424"/>
            <a:chExt cx="2276928" cy="1077233"/>
          </a:xfrm>
          <a:blipFill>
            <a:blip r:embed="rId6"/>
            <a:stretch>
              <a:fillRect/>
            </a:stretch>
          </a:blipFill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0B517475-CFE0-47A2-BAF3-2F06D81D7D8D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xmlns="" id="{7644138F-D085-4A3A-92F7-B00E58A5B538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655744D1-F239-4A38-93F1-78946F25F1EC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8C379ED8-7CE8-4FE7-8736-6BDE296430DA}"/>
              </a:ext>
            </a:extLst>
          </p:cNvPr>
          <p:cNvGrpSpPr/>
          <p:nvPr/>
        </p:nvGrpSpPr>
        <p:grpSpPr>
          <a:xfrm flipV="1">
            <a:off x="2547196" y="3080615"/>
            <a:ext cx="2101004" cy="1300753"/>
            <a:chOff x="5591515" y="1106804"/>
            <a:chExt cx="2271552" cy="1300753"/>
          </a:xfrm>
          <a:blipFill>
            <a:blip r:embed="rId6"/>
            <a:stretch>
              <a:fillRect/>
            </a:stretch>
          </a:blipFill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8C8A87E2-89EA-4757-86B0-6BA897D04AA1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33C7BD61-D7FD-4E2F-BE4D-29D56710FC9C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xmlns="" id="{2292C303-B7A0-4244-8A83-5B62B23D8030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55" name="MH_Others_1">
            <a:extLst>
              <a:ext uri="{FF2B5EF4-FFF2-40B4-BE49-F238E27FC236}">
                <a16:creationId xmlns:a16="http://schemas.microsoft.com/office/drawing/2014/main" xmlns="" id="{8935E4AE-2A42-404A-BE63-3B828BE9EF7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38723" y="1630901"/>
            <a:ext cx="1015663" cy="2097087"/>
          </a:xfrm>
          <a:prstGeom prst="rect">
            <a:avLst/>
          </a:prstGeom>
          <a:noFill/>
        </p:spPr>
        <p:txBody>
          <a:bodyPr vert="eaVert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zh-TW" altLang="en-US" sz="66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目錄</a:t>
            </a:r>
            <a:endParaRPr lang="zh-CN" altLang="en-US" sz="66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MH_Others_2">
            <a:extLst>
              <a:ext uri="{FF2B5EF4-FFF2-40B4-BE49-F238E27FC236}">
                <a16:creationId xmlns:a16="http://schemas.microsoft.com/office/drawing/2014/main" xmlns="" id="{7019E12B-3A7E-462A-903F-E29D7635877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3027710" y="2510167"/>
            <a:ext cx="2151063" cy="33855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2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3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5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45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536113"/>
            <a:ext cx="615553" cy="18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顯示原圖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B8C54C7D-4E9E-4D07-885F-327A6666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129" y="2642466"/>
            <a:ext cx="6426153" cy="16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2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882087"/>
            <a:ext cx="615553" cy="314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顯示二值化結果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EF14CAEC-3C53-4002-A344-F8CB0D49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425" y="2762112"/>
            <a:ext cx="7928721" cy="13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9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664078"/>
            <a:ext cx="615553" cy="358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顯示灰階值化結果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8B999FE1-8882-4F3A-ACBA-2BC89A2C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59" y="2783228"/>
            <a:ext cx="7967974" cy="12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9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882081"/>
            <a:ext cx="615553" cy="314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顯示胡椒鹽結果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6C2D6FF8-368E-47F8-AEBF-15EE21F5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116" y="1511106"/>
            <a:ext cx="5960180" cy="38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8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664078"/>
            <a:ext cx="615553" cy="358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顯示中值濾波結果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171287-4C77-48F4-BE7C-EFA04FC7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20" y="2629056"/>
            <a:ext cx="6903971" cy="165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8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664077"/>
            <a:ext cx="615553" cy="358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顯示均值濾波結果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1935E85A-61E0-45FD-8A72-8D7FF884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01" y="2527409"/>
            <a:ext cx="7304010" cy="18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5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664077"/>
            <a:ext cx="615553" cy="358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顯示高斯濾波結果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170D6282-0648-4B22-B683-85C94FFA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96" y="2630807"/>
            <a:ext cx="6954020" cy="16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100093"/>
            <a:ext cx="615553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顯示侵蝕結果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F63A598-9C2B-487F-A96E-8F9DAD0BE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32" y="2512887"/>
            <a:ext cx="7468969" cy="18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100091"/>
            <a:ext cx="615553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顯示膨脹結果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1C0BA181-0E59-4B54-A2AE-7DCBBED2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95" y="2507143"/>
            <a:ext cx="7856801" cy="18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100091"/>
            <a:ext cx="615553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顯示銳化結果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B73BF487-4524-42FB-9EC1-9C9A8EF8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95" y="2607336"/>
            <a:ext cx="7402114" cy="164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3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E6B6DE5-5D7C-4F39-A733-2C04886C2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1DF378F-D914-409A-9D18-D1DE70057980}"/>
              </a:ext>
            </a:extLst>
          </p:cNvPr>
          <p:cNvSpPr/>
          <p:nvPr/>
        </p:nvSpPr>
        <p:spPr>
          <a:xfrm>
            <a:off x="5030522" y="2709737"/>
            <a:ext cx="434931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5400" b="1" noProof="1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程式介紹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xmlns="" id="{FAAA06F7-038E-40B8-93D7-B97A8F0D4F82}"/>
              </a:ext>
            </a:extLst>
          </p:cNvPr>
          <p:cNvSpPr txBox="1"/>
          <p:nvPr/>
        </p:nvSpPr>
        <p:spPr>
          <a:xfrm>
            <a:off x="5731933" y="3574859"/>
            <a:ext cx="13837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TW" altLang="en-US" sz="2000" noProof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使用語言</a:t>
            </a:r>
            <a:endParaRPr lang="en-US" altLang="zh-CN" sz="2000" noProof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xmlns="" id="{88695976-42CB-4623-ABD3-52E2504D3403}"/>
              </a:ext>
            </a:extLst>
          </p:cNvPr>
          <p:cNvSpPr txBox="1"/>
          <p:nvPr/>
        </p:nvSpPr>
        <p:spPr>
          <a:xfrm>
            <a:off x="5725568" y="3873983"/>
            <a:ext cx="13837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TW" altLang="en-US" sz="2000" noProof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使用軟體</a:t>
            </a:r>
            <a:endParaRPr lang="en-US" altLang="zh-CN" sz="2000" noProof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BE07D4E2-19B7-401C-BDE1-C29F29CE121C}"/>
              </a:ext>
            </a:extLst>
          </p:cNvPr>
          <p:cNvGrpSpPr/>
          <p:nvPr/>
        </p:nvGrpSpPr>
        <p:grpSpPr>
          <a:xfrm>
            <a:off x="2547398" y="1156566"/>
            <a:ext cx="2105976" cy="1077233"/>
            <a:chOff x="5591515" y="1114424"/>
            <a:chExt cx="2276928" cy="1077233"/>
          </a:xfrm>
          <a:blipFill>
            <a:blip r:embed="rId5"/>
            <a:stretch>
              <a:fillRect/>
            </a:stretch>
          </a:blip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CABF08DF-721A-411A-ABA5-7947F7170251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69D55475-9ACD-4CDA-A60F-DC0310628699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E11D3814-CCF3-4479-8E3B-55D514C85CEA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17798C95-1E50-4320-9D9F-975DC79E6804}"/>
              </a:ext>
            </a:extLst>
          </p:cNvPr>
          <p:cNvGrpSpPr/>
          <p:nvPr/>
        </p:nvGrpSpPr>
        <p:grpSpPr>
          <a:xfrm flipV="1">
            <a:off x="2547196" y="3080615"/>
            <a:ext cx="2101004" cy="1300753"/>
            <a:chOff x="5591515" y="1106804"/>
            <a:chExt cx="2271552" cy="1300753"/>
          </a:xfrm>
          <a:blipFill>
            <a:blip r:embed="rId5"/>
            <a:stretch>
              <a:fillRect/>
            </a:stretch>
          </a:blip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F2044748-C9C7-4913-9BDE-43D3FB152AC3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358B371B-6DA4-474B-807D-E69638AD7573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EE96F329-0B5F-476E-A71C-74701FD1DEE1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26" name="MH_Others_1">
            <a:extLst>
              <a:ext uri="{FF2B5EF4-FFF2-40B4-BE49-F238E27FC236}">
                <a16:creationId xmlns:a16="http://schemas.microsoft.com/office/drawing/2014/main" xmlns="" id="{F89F64FD-B5DE-4A48-B2D0-3E2945B488D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97307" y="2125446"/>
            <a:ext cx="1107996" cy="1107996"/>
          </a:xfrm>
          <a:prstGeom prst="rect">
            <a:avLst/>
          </a:prstGeom>
          <a:noFill/>
        </p:spPr>
        <p:txBody>
          <a:bodyPr vert="horz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7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7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Others_2">
            <a:extLst>
              <a:ext uri="{FF2B5EF4-FFF2-40B4-BE49-F238E27FC236}">
                <a16:creationId xmlns:a16="http://schemas.microsoft.com/office/drawing/2014/main" xmlns="" id="{483B74DF-C197-43D4-829D-44B4C8D282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3008660" y="2510167"/>
            <a:ext cx="2151063" cy="33855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2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FIRST</a:t>
            </a:r>
            <a:endParaRPr lang="zh-CN" altLang="en-US" sz="2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xmlns="" id="{7456937C-FDF9-434D-A000-7BDDB5E07950}"/>
              </a:ext>
            </a:extLst>
          </p:cNvPr>
          <p:cNvSpPr txBox="1"/>
          <p:nvPr/>
        </p:nvSpPr>
        <p:spPr>
          <a:xfrm>
            <a:off x="5731933" y="4181760"/>
            <a:ext cx="13837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TW" altLang="en-US" sz="2000" noProof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使用套件</a:t>
            </a:r>
            <a:endParaRPr lang="en-US" altLang="zh-CN" sz="2000" noProof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8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5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5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45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6" grpId="0"/>
      <p:bldP spid="27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664074"/>
            <a:ext cx="615553" cy="358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顯示邊緣偵測結果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CBD6A883-5DFA-45B0-A1A8-9FBEF909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84" y="2529758"/>
            <a:ext cx="7242643" cy="180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E6B6DE5-5D7C-4F39-A733-2C04886C2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1DF378F-D914-409A-9D18-D1DE70057980}"/>
              </a:ext>
            </a:extLst>
          </p:cNvPr>
          <p:cNvSpPr/>
          <p:nvPr/>
        </p:nvSpPr>
        <p:spPr>
          <a:xfrm>
            <a:off x="5030522" y="2709737"/>
            <a:ext cx="434931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5400" b="1" noProof="1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心得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BE07D4E2-19B7-401C-BDE1-C29F29CE121C}"/>
              </a:ext>
            </a:extLst>
          </p:cNvPr>
          <p:cNvGrpSpPr/>
          <p:nvPr/>
        </p:nvGrpSpPr>
        <p:grpSpPr>
          <a:xfrm>
            <a:off x="2547398" y="1156566"/>
            <a:ext cx="2105976" cy="1077233"/>
            <a:chOff x="5591515" y="1114424"/>
            <a:chExt cx="2276928" cy="1077233"/>
          </a:xfrm>
          <a:blipFill>
            <a:blip r:embed="rId5"/>
            <a:stretch>
              <a:fillRect/>
            </a:stretch>
          </a:blip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CABF08DF-721A-411A-ABA5-7947F7170251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69D55475-9ACD-4CDA-A60F-DC0310628699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E11D3814-CCF3-4479-8E3B-55D514C85CEA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17798C95-1E50-4320-9D9F-975DC79E6804}"/>
              </a:ext>
            </a:extLst>
          </p:cNvPr>
          <p:cNvGrpSpPr/>
          <p:nvPr/>
        </p:nvGrpSpPr>
        <p:grpSpPr>
          <a:xfrm flipV="1">
            <a:off x="2547196" y="3080615"/>
            <a:ext cx="2101004" cy="1300753"/>
            <a:chOff x="5591515" y="1106804"/>
            <a:chExt cx="2271552" cy="1300753"/>
          </a:xfrm>
          <a:blipFill>
            <a:blip r:embed="rId5"/>
            <a:stretch>
              <a:fillRect/>
            </a:stretch>
          </a:blip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F2044748-C9C7-4913-9BDE-43D3FB152AC3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358B371B-6DA4-474B-807D-E69638AD7573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EE96F329-0B5F-476E-A71C-74701FD1DEE1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26" name="MH_Others_1">
            <a:extLst>
              <a:ext uri="{FF2B5EF4-FFF2-40B4-BE49-F238E27FC236}">
                <a16:creationId xmlns:a16="http://schemas.microsoft.com/office/drawing/2014/main" xmlns="" id="{F89F64FD-B5DE-4A48-B2D0-3E2945B488D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97307" y="2125446"/>
            <a:ext cx="1107996" cy="1107996"/>
          </a:xfrm>
          <a:prstGeom prst="rect">
            <a:avLst/>
          </a:prstGeom>
          <a:noFill/>
        </p:spPr>
        <p:txBody>
          <a:bodyPr vert="horz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7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TW" sz="7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7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Others_2">
            <a:extLst>
              <a:ext uri="{FF2B5EF4-FFF2-40B4-BE49-F238E27FC236}">
                <a16:creationId xmlns:a16="http://schemas.microsoft.com/office/drawing/2014/main" xmlns="" id="{483B74DF-C197-43D4-829D-44B4C8D282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3008660" y="2510167"/>
            <a:ext cx="2151063" cy="33855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2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FOURTH</a:t>
            </a:r>
            <a:endParaRPr lang="zh-CN" altLang="en-US" sz="2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3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972124"/>
            <a:ext cx="615553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明軒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0E0854E-D7B9-4749-99C0-ED17CCFAA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313" y="1844744"/>
            <a:ext cx="839971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經過了一個學期對於影像處理的學習，增加了不少見解，雖然無法在短時間內，弄清楚所有的方法以及公式，但是對於影像這方面的知識，了解了很多，以前對於影像處理稍感排斥，原因是有許多艱澀難懂的公式，讓我很難理解，但是上完老師的課後，我了解到這方面的技術，有很多厲害的人在研究演算法，而我們則是著重於如何應用，因此以廣度為優先學習考量，了解方法使用的概念，學習更多方法便能將其應用，解決問題，在課程中我還了解到參數的重要性，對於應用而言調整參數是相當的重要，因為參數比例不對，很有可能就得步到想要的結果，另外讓我收穫很多的是，我使用了許多沒有碰過的程式語言、程式軟體，甚至套件，讓我能夠跟深度的知道這方面的知識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99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972124"/>
            <a:ext cx="615553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郁晴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xmlns="" id="{5D62B943-8B35-4486-A7AD-08B348414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313" y="1844744"/>
            <a:ext cx="839971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TW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完這堂影像處理概論的課，還有課後的一些功課，讓我真的學習到影像處理這方面的技術，也學到一些專有名詞，其實影像處理的部分也會有要打程式，常常會有看不懂的東西，然後就一直去網路上找，有時候就是要一直找尋找大量的資料量，才能更懂一個東西真正的意思，也更知道在影像處理所涵蓋的範圍有哪些。</a:t>
            </a:r>
          </a:p>
          <a:p>
            <a:pPr eaLnBrk="1" hangingPunct="1"/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95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EB4528D2-A1A7-40C1-9F2C-C4074EAD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5BDC0C4D-88E8-4A27-8EF1-6A2840E2662C}"/>
              </a:ext>
            </a:extLst>
          </p:cNvPr>
          <p:cNvGrpSpPr/>
          <p:nvPr/>
        </p:nvGrpSpPr>
        <p:grpSpPr>
          <a:xfrm>
            <a:off x="4967399" y="1121681"/>
            <a:ext cx="2276928" cy="1077233"/>
            <a:chOff x="5591515" y="1114424"/>
            <a:chExt cx="2276928" cy="1077233"/>
          </a:xfrm>
          <a:blipFill>
            <a:blip r:embed="rId4"/>
            <a:stretch>
              <a:fillRect/>
            </a:stretch>
          </a:blip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236688DE-D7E1-42AC-A311-14B214C515BF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2F32E24A-C636-4D6D-9DF8-A078496F14FE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22D5FDBC-80B9-4593-91D5-E5B24E5F274D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24E68336-48CB-4034-B5E1-03E255258832}"/>
              </a:ext>
            </a:extLst>
          </p:cNvPr>
          <p:cNvGrpSpPr/>
          <p:nvPr/>
        </p:nvGrpSpPr>
        <p:grpSpPr>
          <a:xfrm flipV="1">
            <a:off x="4967399" y="4036331"/>
            <a:ext cx="2271552" cy="1300753"/>
            <a:chOff x="5591515" y="1106804"/>
            <a:chExt cx="2271552" cy="1300753"/>
          </a:xfrm>
          <a:blipFill>
            <a:blip r:embed="rId4"/>
            <a:stretch>
              <a:fillRect/>
            </a:stretch>
          </a:blip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D8AC04AF-21E6-4881-8054-5B9473D45F08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065AB8FF-569F-46BD-95A6-E079E3ACFBF0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3A6C4D01-5E2F-43EE-B6D7-5F462D214A9A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23" name="TextBox 4">
            <a:extLst>
              <a:ext uri="{FF2B5EF4-FFF2-40B4-BE49-F238E27FC236}">
                <a16:creationId xmlns:a16="http://schemas.microsoft.com/office/drawing/2014/main" xmlns="" id="{215852B6-790C-437A-A956-F04556EB6049}"/>
              </a:ext>
            </a:extLst>
          </p:cNvPr>
          <p:cNvSpPr txBox="1"/>
          <p:nvPr/>
        </p:nvSpPr>
        <p:spPr>
          <a:xfrm>
            <a:off x="3840227" y="3326491"/>
            <a:ext cx="4402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64ABE2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Thank For Listen</a:t>
            </a:r>
            <a:endParaRPr lang="en-US" altLang="zh-CN" sz="4400" dirty="0">
              <a:solidFill>
                <a:srgbClr val="64ABE2"/>
              </a:solidFill>
              <a:latin typeface="Century Gothic" panose="020B0502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xmlns="" id="{3B03FFD5-23AF-4F2A-8968-F57E9548AE92}"/>
              </a:ext>
            </a:extLst>
          </p:cNvPr>
          <p:cNvSpPr txBox="1"/>
          <p:nvPr/>
        </p:nvSpPr>
        <p:spPr>
          <a:xfrm>
            <a:off x="6011309" y="4002155"/>
            <a:ext cx="18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sz="3600" dirty="0">
              <a:solidFill>
                <a:srgbClr val="64ABE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矩形 259">
            <a:extLst>
              <a:ext uri="{FF2B5EF4-FFF2-40B4-BE49-F238E27FC236}">
                <a16:creationId xmlns:a16="http://schemas.microsoft.com/office/drawing/2014/main" xmlns="" id="{E6E099BD-953E-4B09-8666-0A4F672FD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342" y="1499113"/>
            <a:ext cx="190704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20000"/>
              </a:spcBef>
            </a:pPr>
            <a:endParaRPr lang="zh-CN" altLang="en-US" sz="900" dirty="0">
              <a:solidFill>
                <a:srgbClr val="64ABE2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xmlns="" id="{B2B27A7C-3B05-46E7-A32D-D95DCBDDF05F}"/>
              </a:ext>
            </a:extLst>
          </p:cNvPr>
          <p:cNvSpPr txBox="1"/>
          <p:nvPr/>
        </p:nvSpPr>
        <p:spPr>
          <a:xfrm>
            <a:off x="1968837" y="2053154"/>
            <a:ext cx="8267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solidFill>
                  <a:srgbClr val="64ABE2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謝謝聆聽</a:t>
            </a:r>
            <a:endParaRPr lang="en-US" altLang="zh-CN" sz="8000" dirty="0">
              <a:solidFill>
                <a:srgbClr val="64ABE2"/>
              </a:solidFill>
              <a:latin typeface="Century Gothic" panose="020B0502020202020204" pitchFamily="34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4FD04B19-BC3C-4B7C-8F52-D679B851101F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1CF9018A-0B53-42A0-B154-0250979FB8E9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32016FC0-98C3-4D70-BD1E-8A01B99470EA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155CCD77-56B0-40FD-8124-4FB936635EAB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9F39A0EA-E0DC-4111-9A59-3B06232B0C7A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4FA326D0-4E7B-483D-B01C-68BA635B3B15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2F5D3EA8-012A-4678-8777-02E2995D8F84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B973268B-BDD0-41FE-8189-F8F7AAC0DD1C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xmlns="" id="{D5E2AC93-4FA4-42B6-A6F3-D23A4115F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690001"/>
            <a:ext cx="615553" cy="152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>
              <a:defRPr/>
            </a:pPr>
            <a:r>
              <a:rPr lang="zh-CN" altLang="en-US" sz="2800" b="1" noProof="1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程式介紹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2762E202-304D-41D9-8E5D-B8AA2DC9798C}"/>
              </a:ext>
            </a:extLst>
          </p:cNvPr>
          <p:cNvGrpSpPr/>
          <p:nvPr/>
        </p:nvGrpSpPr>
        <p:grpSpPr>
          <a:xfrm flipH="1">
            <a:off x="1812744" y="2003179"/>
            <a:ext cx="10140013" cy="3030740"/>
            <a:chOff x="2006898" y="5645876"/>
            <a:chExt cx="20363857" cy="6099923"/>
          </a:xfrm>
        </p:grpSpPr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xmlns="" id="{8A98E455-768C-4FC7-98D7-ECD2DFB7D9AA}"/>
                </a:ext>
              </a:extLst>
            </p:cNvPr>
            <p:cNvSpPr/>
            <p:nvPr/>
          </p:nvSpPr>
          <p:spPr>
            <a:xfrm rot="16200000">
              <a:off x="4620513" y="4966970"/>
              <a:ext cx="1215966" cy="644319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xmlns="" id="{DE0C3384-BF3B-40FA-93BA-690EEC74A810}"/>
                </a:ext>
              </a:extLst>
            </p:cNvPr>
            <p:cNvSpPr/>
            <p:nvPr/>
          </p:nvSpPr>
          <p:spPr>
            <a:xfrm rot="16200000">
              <a:off x="18541176" y="4966970"/>
              <a:ext cx="1215966" cy="644319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xmlns="" id="{D3BD6573-5D5B-4D4A-8046-17DC1B09420C}"/>
                </a:ext>
              </a:extLst>
            </p:cNvPr>
            <p:cNvSpPr/>
            <p:nvPr/>
          </p:nvSpPr>
          <p:spPr>
            <a:xfrm rot="16200000">
              <a:off x="11580844" y="4966966"/>
              <a:ext cx="1215966" cy="644319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xmlns="" id="{55E2EEC0-D7E1-41C0-A7FD-27EE36F09625}"/>
                </a:ext>
              </a:extLst>
            </p:cNvPr>
            <p:cNvSpPr txBox="1"/>
            <p:nvPr/>
          </p:nvSpPr>
          <p:spPr>
            <a:xfrm>
              <a:off x="9363830" y="9082134"/>
              <a:ext cx="5730079" cy="8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Spyder</a:t>
              </a:r>
              <a:endParaRPr lang="en-US" altLang="zh-CN" sz="20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xmlns="" id="{5816C74F-C216-40F2-8F8E-BDE3423A131A}"/>
                </a:ext>
              </a:extLst>
            </p:cNvPr>
            <p:cNvSpPr txBox="1"/>
            <p:nvPr/>
          </p:nvSpPr>
          <p:spPr>
            <a:xfrm>
              <a:off x="10673423" y="7477992"/>
              <a:ext cx="2843249" cy="1163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使用軟體</a:t>
              </a:r>
              <a:endParaRPr lang="en-US" altLang="zh-CN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2" name="Shape 2525">
              <a:extLst>
                <a:ext uri="{FF2B5EF4-FFF2-40B4-BE49-F238E27FC236}">
                  <a16:creationId xmlns:a16="http://schemas.microsoft.com/office/drawing/2014/main" xmlns="" id="{39FD5F9A-1FCD-4BE7-9ECA-52F6EA3DEBE6}"/>
                </a:ext>
              </a:extLst>
            </p:cNvPr>
            <p:cNvSpPr/>
            <p:nvPr/>
          </p:nvSpPr>
          <p:spPr>
            <a:xfrm>
              <a:off x="11398175" y="5645876"/>
              <a:ext cx="1393735" cy="139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400">
                <a:solidFill>
                  <a:srgbClr val="545454"/>
                </a:solidFill>
              </a:endParaRPr>
            </a:p>
          </p:txBody>
        </p: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xmlns="" id="{0E2773E9-3A1B-4DF1-BEDC-5FBA18DA79A1}"/>
                </a:ext>
              </a:extLst>
            </p:cNvPr>
            <p:cNvSpPr txBox="1"/>
            <p:nvPr/>
          </p:nvSpPr>
          <p:spPr>
            <a:xfrm>
              <a:off x="2223875" y="9082134"/>
              <a:ext cx="5730079" cy="266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open cv2</a:t>
              </a:r>
              <a:r>
                <a:rPr lang="zh-TW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、</a:t>
              </a:r>
              <a:r>
                <a:rPr lang="en-US" altLang="zh-TW" sz="2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numpy</a:t>
              </a:r>
              <a:r>
                <a:rPr lang="zh-TW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、</a:t>
              </a:r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random</a:t>
              </a:r>
              <a:r>
                <a:rPr lang="zh-TW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、</a:t>
              </a:r>
              <a:r>
                <a:rPr lang="en-US" altLang="zh-TW" sz="2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tkinter</a:t>
              </a:r>
              <a:r>
                <a:rPr lang="zh-TW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、</a:t>
              </a:r>
              <a:r>
                <a:rPr lang="en-US" altLang="zh-TW" sz="2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tkinter.filedialog</a:t>
              </a:r>
              <a:r>
                <a:rPr lang="zh-TW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、</a:t>
              </a:r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PIL. Image</a:t>
              </a:r>
              <a:r>
                <a:rPr lang="zh-TW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、</a:t>
              </a:r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PIL. </a:t>
              </a:r>
              <a:r>
                <a:rPr lang="en-US" altLang="zh-TW" sz="2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ImageTk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xmlns="" id="{77A7F328-BC88-47FB-B56E-3078C0440300}"/>
                </a:ext>
              </a:extLst>
            </p:cNvPr>
            <p:cNvSpPr txBox="1"/>
            <p:nvPr/>
          </p:nvSpPr>
          <p:spPr>
            <a:xfrm>
              <a:off x="3533468" y="7477992"/>
              <a:ext cx="2843249" cy="1163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使用套件</a:t>
              </a:r>
              <a:endPara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5" name="TextBox 28">
              <a:extLst>
                <a:ext uri="{FF2B5EF4-FFF2-40B4-BE49-F238E27FC236}">
                  <a16:creationId xmlns:a16="http://schemas.microsoft.com/office/drawing/2014/main" xmlns="" id="{12725576-D6F4-4768-826B-4C51743075F6}"/>
                </a:ext>
              </a:extLst>
            </p:cNvPr>
            <p:cNvSpPr txBox="1"/>
            <p:nvPr/>
          </p:nvSpPr>
          <p:spPr>
            <a:xfrm>
              <a:off x="16306703" y="9140758"/>
              <a:ext cx="5730079" cy="8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Python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xmlns="" id="{BCC1F44E-8E14-464A-856C-2541B88E4F97}"/>
                </a:ext>
              </a:extLst>
            </p:cNvPr>
            <p:cNvSpPr txBox="1"/>
            <p:nvPr/>
          </p:nvSpPr>
          <p:spPr>
            <a:xfrm>
              <a:off x="17671508" y="7477993"/>
              <a:ext cx="2852937" cy="1172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使用語言</a:t>
              </a:r>
            </a:p>
          </p:txBody>
        </p:sp>
        <p:sp>
          <p:nvSpPr>
            <p:cNvPr id="27" name="Shape 2579">
              <a:extLst>
                <a:ext uri="{FF2B5EF4-FFF2-40B4-BE49-F238E27FC236}">
                  <a16:creationId xmlns:a16="http://schemas.microsoft.com/office/drawing/2014/main" xmlns="" id="{82A8261A-7171-4F88-A2DE-E54D65DE5795}"/>
                </a:ext>
              </a:extLst>
            </p:cNvPr>
            <p:cNvSpPr/>
            <p:nvPr/>
          </p:nvSpPr>
          <p:spPr>
            <a:xfrm>
              <a:off x="4258220" y="5645876"/>
              <a:ext cx="1393735" cy="139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400"/>
            </a:p>
          </p:txBody>
        </p:sp>
        <p:sp>
          <p:nvSpPr>
            <p:cNvPr id="28" name="Shape 2624">
              <a:extLst>
                <a:ext uri="{FF2B5EF4-FFF2-40B4-BE49-F238E27FC236}">
                  <a16:creationId xmlns:a16="http://schemas.microsoft.com/office/drawing/2014/main" xmlns="" id="{CF284E52-DC55-4E03-AA39-DECA5EE22FDB}"/>
                </a:ext>
              </a:extLst>
            </p:cNvPr>
            <p:cNvSpPr/>
            <p:nvPr/>
          </p:nvSpPr>
          <p:spPr>
            <a:xfrm>
              <a:off x="18341049" y="5704499"/>
              <a:ext cx="1393735" cy="139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799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E6B6DE5-5D7C-4F39-A733-2C04886C2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1DF378F-D914-409A-9D18-D1DE70057980}"/>
              </a:ext>
            </a:extLst>
          </p:cNvPr>
          <p:cNvSpPr/>
          <p:nvPr/>
        </p:nvSpPr>
        <p:spPr>
          <a:xfrm>
            <a:off x="5030522" y="2709737"/>
            <a:ext cx="434931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5400" b="1" noProof="1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程式功能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BE07D4E2-19B7-401C-BDE1-C29F29CE121C}"/>
              </a:ext>
            </a:extLst>
          </p:cNvPr>
          <p:cNvGrpSpPr/>
          <p:nvPr/>
        </p:nvGrpSpPr>
        <p:grpSpPr>
          <a:xfrm>
            <a:off x="2547398" y="1156566"/>
            <a:ext cx="2105976" cy="1077233"/>
            <a:chOff x="5591515" y="1114424"/>
            <a:chExt cx="2276928" cy="1077233"/>
          </a:xfrm>
          <a:blipFill>
            <a:blip r:embed="rId5"/>
            <a:stretch>
              <a:fillRect/>
            </a:stretch>
          </a:blip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CABF08DF-721A-411A-ABA5-7947F7170251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69D55475-9ACD-4CDA-A60F-DC0310628699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E11D3814-CCF3-4479-8E3B-55D514C85CEA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17798C95-1E50-4320-9D9F-975DC79E6804}"/>
              </a:ext>
            </a:extLst>
          </p:cNvPr>
          <p:cNvGrpSpPr/>
          <p:nvPr/>
        </p:nvGrpSpPr>
        <p:grpSpPr>
          <a:xfrm flipV="1">
            <a:off x="2547196" y="3080615"/>
            <a:ext cx="2101004" cy="1300753"/>
            <a:chOff x="5591515" y="1106804"/>
            <a:chExt cx="2271552" cy="1300753"/>
          </a:xfrm>
          <a:blipFill>
            <a:blip r:embed="rId5"/>
            <a:stretch>
              <a:fillRect/>
            </a:stretch>
          </a:blip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F2044748-C9C7-4913-9BDE-43D3FB152AC3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358B371B-6DA4-474B-807D-E69638AD7573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EE96F329-0B5F-476E-A71C-74701FD1DEE1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26" name="MH_Others_1">
            <a:extLst>
              <a:ext uri="{FF2B5EF4-FFF2-40B4-BE49-F238E27FC236}">
                <a16:creationId xmlns:a16="http://schemas.microsoft.com/office/drawing/2014/main" xmlns="" id="{F89F64FD-B5DE-4A48-B2D0-3E2945B488D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97307" y="2125446"/>
            <a:ext cx="1107996" cy="1107996"/>
          </a:xfrm>
          <a:prstGeom prst="rect">
            <a:avLst/>
          </a:prstGeom>
          <a:noFill/>
        </p:spPr>
        <p:txBody>
          <a:bodyPr vert="horz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7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TW" sz="7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7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Others_2">
            <a:extLst>
              <a:ext uri="{FF2B5EF4-FFF2-40B4-BE49-F238E27FC236}">
                <a16:creationId xmlns:a16="http://schemas.microsoft.com/office/drawing/2014/main" xmlns="" id="{483B74DF-C197-43D4-829D-44B4C8D282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3008660" y="2510167"/>
            <a:ext cx="2151063" cy="33855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2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SECOND</a:t>
            </a:r>
            <a:endParaRPr lang="zh-CN" altLang="en-US" sz="2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1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536113"/>
            <a:ext cx="615553" cy="18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使用介面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AF3086D4-D056-4EA6-975F-C2D75A89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23" y="822559"/>
            <a:ext cx="8963070" cy="52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754121"/>
            <a:ext cx="615553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68348D86-BB12-43D8-B18F-A1AECF610A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8051" y="459899"/>
            <a:ext cx="5274310" cy="29698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4F258F4-60DE-4944-9D72-70610D9381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58051" y="3454312"/>
            <a:ext cx="5274310" cy="3081020"/>
          </a:xfrm>
          <a:prstGeom prst="rect">
            <a:avLst/>
          </a:prstGeom>
        </p:spPr>
      </p:pic>
      <p:sp>
        <p:nvSpPr>
          <p:cNvPr id="13" name="文本框 11">
            <a:extLst>
              <a:ext uri="{FF2B5EF4-FFF2-40B4-BE49-F238E27FC236}">
                <a16:creationId xmlns:a16="http://schemas.microsoft.com/office/drawing/2014/main" xmlns="" id="{1B272097-97D6-4FE7-970B-DF1C2A0C4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3060462"/>
            <a:ext cx="33590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cv2.IMREAD_GRAYSCALE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臨界值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:128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33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754122"/>
            <a:ext cx="615553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灰階化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68348D86-BB12-43D8-B18F-A1AECF610A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8051" y="484417"/>
            <a:ext cx="5274310" cy="29698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DA2891AF-1DFA-4F2B-BE25-AA603B7AFF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58051" y="3454312"/>
            <a:ext cx="5274310" cy="3101340"/>
          </a:xfrm>
          <a:prstGeom prst="rect">
            <a:avLst/>
          </a:prstGeom>
        </p:spPr>
      </p:pic>
      <p:sp>
        <p:nvSpPr>
          <p:cNvPr id="14" name="文本框 11">
            <a:extLst>
              <a:ext uri="{FF2B5EF4-FFF2-40B4-BE49-F238E27FC236}">
                <a16:creationId xmlns:a16="http://schemas.microsoft.com/office/drawing/2014/main" xmlns="" id="{038406D5-7213-4F93-B296-C6B992923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3168184"/>
            <a:ext cx="33590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cv2.IMREAD_GRAYSCALE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196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xmlns="" id="{0D8897BE-4C0D-4E48-86B2-EEAFA9914057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2"/>
            <a:stretch>
              <a:fillRect/>
            </a:stretch>
          </a:blip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6EDC0857-D4A1-46B8-976B-8AE5A8548C34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5FDFEEB-3100-439D-8CE3-295D3400895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DE11DBE-6B52-457F-B922-33D6BC17073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6" name="组合 10">
            <a:extLst>
              <a:ext uri="{FF2B5EF4-FFF2-40B4-BE49-F238E27FC236}">
                <a16:creationId xmlns:a16="http://schemas.microsoft.com/office/drawing/2014/main" xmlns="" id="{1D33AD72-0478-4C74-9675-B16E27461C01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2"/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A16DEF6-1CE3-4B60-AA7C-85F9633531D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B0F5E75-87D7-4C42-895A-36DD4A51739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1BA546C8-B802-4A18-BB8D-50B9B8433AFE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0" name="矩形 12">
            <a:extLst>
              <a:ext uri="{FF2B5EF4-FFF2-40B4-BE49-F238E27FC236}">
                <a16:creationId xmlns:a16="http://schemas.microsoft.com/office/drawing/2014/main" xmlns="" id="{E7B227B1-AB75-45E5-9F23-0EE25D95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754121"/>
            <a:ext cx="615553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胡椒鹽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68348D86-BB12-43D8-B18F-A1AECF610A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8051" y="254302"/>
            <a:ext cx="5274310" cy="296989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AFDF3C48-0008-41B9-AEEC-13E72D8193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58051" y="3224197"/>
            <a:ext cx="5274310" cy="3093085"/>
          </a:xfrm>
          <a:prstGeom prst="rect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xmlns="" id="{7F87F788-4EDE-4632-A40D-6829E33D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347" y="2979827"/>
            <a:ext cx="33590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參數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1" hangingPunct="1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比例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:0.05</a:t>
            </a:r>
          </a:p>
        </p:txBody>
      </p:sp>
    </p:spTree>
    <p:extLst>
      <p:ext uri="{BB962C8B-B14F-4D97-AF65-F5344CB8AC3E}">
        <p14:creationId xmlns:p14="http://schemas.microsoft.com/office/powerpoint/2010/main" val="390407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5085</TotalTime>
  <Words>547</Words>
  <Application>Microsoft Office PowerPoint</Application>
  <PresentationFormat>自訂</PresentationFormat>
  <Paragraphs>100</Paragraphs>
  <Slides>34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34</vt:i4>
      </vt:variant>
    </vt:vector>
  </HeadingPairs>
  <TitlesOfParts>
    <vt:vector size="61" baseType="lpstr">
      <vt:lpstr>Gill Sans</vt:lpstr>
      <vt:lpstr>ITC Avant Garde Std Bk</vt:lpstr>
      <vt:lpstr>Lato Light</vt:lpstr>
      <vt:lpstr>LiHei Pro</vt:lpstr>
      <vt:lpstr>微软雅黑</vt:lpstr>
      <vt:lpstr>Open Sans Extrabold</vt:lpstr>
      <vt:lpstr>Signika</vt:lpstr>
      <vt:lpstr>宋体</vt:lpstr>
      <vt:lpstr>幼圆</vt:lpstr>
      <vt:lpstr>迷你简汉真广标</vt:lpstr>
      <vt:lpstr>等线</vt:lpstr>
      <vt:lpstr>等线 Light</vt:lpstr>
      <vt:lpstr>新細明體</vt:lpstr>
      <vt:lpstr>Arial</vt:lpstr>
      <vt:lpstr>Calibri</vt:lpstr>
      <vt:lpstr>Century Gothic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Windows 使用者</cp:lastModifiedBy>
  <cp:revision>3079</cp:revision>
  <dcterms:created xsi:type="dcterms:W3CDTF">2015-12-01T09:06:39Z</dcterms:created>
  <dcterms:modified xsi:type="dcterms:W3CDTF">2021-06-25T08:46:40Z</dcterms:modified>
</cp:coreProperties>
</file>